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99"/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35" autoAdjust="0"/>
  </p:normalViewPr>
  <p:slideViewPr>
    <p:cSldViewPr>
      <p:cViewPr>
        <p:scale>
          <a:sx n="90" d="100"/>
          <a:sy n="90" d="100"/>
        </p:scale>
        <p:origin x="-58" y="1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C698B-29F6-42EE-86E5-956B06AC4EDB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DD543-98CD-4CD5-BF34-FEE5DF8A9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490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630345D-9678-41FF-909D-4CEA7D557A71}" type="datetimeFigureOut">
              <a:rPr lang="zh-TW" altLang="en-US"/>
              <a:pPr>
                <a:defRPr/>
              </a:pPr>
              <a:t>2012/12/4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AE220FE-3571-43F5-94C7-52F70B1E60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3" name="Picture 10" descr="C:\Users\winebell\Desktop\IMG_0072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0"/>
          <a:stretch/>
        </p:blipFill>
        <p:spPr bwMode="auto">
          <a:xfrm>
            <a:off x="0" y="0"/>
            <a:ext cx="9144000" cy="686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79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5BCE839-1A7C-4989-915D-312133235F25}" type="datetimeFigureOut">
              <a:rPr lang="zh-TW" altLang="en-US"/>
              <a:pPr>
                <a:defRPr/>
              </a:pPr>
              <a:t>2012/12/4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56681FD-6B72-4910-BED2-3569EC11B6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299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C71E58E-DE8C-4265-9CC2-0C598CA73349}" type="datetimeFigureOut">
              <a:rPr lang="zh-TW" altLang="en-US"/>
              <a:pPr>
                <a:defRPr/>
              </a:pPr>
              <a:t>2012/12/4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F886AE6-8216-4780-92D6-32ED8AEA05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04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C:\Users\winebell\Desktop\IMG_0072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48" b="39481"/>
          <a:stretch/>
        </p:blipFill>
        <p:spPr bwMode="auto">
          <a:xfrm>
            <a:off x="0" y="6068289"/>
            <a:ext cx="9144000" cy="78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FangSong" pitchFamily="49" charset="-122"/>
                <a:ea typeface="FangSong" pitchFamily="49" charset="-122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/>
          <a:lstStyle>
            <a:lvl1pPr>
              <a:defRPr>
                <a:latin typeface="FangSong" pitchFamily="49" charset="-122"/>
                <a:ea typeface="FangSong" pitchFamily="49" charset="-122"/>
              </a:defRPr>
            </a:lvl1pPr>
            <a:lvl2pPr>
              <a:defRPr>
                <a:latin typeface="FangSong" pitchFamily="49" charset="-122"/>
                <a:ea typeface="FangSong" pitchFamily="49" charset="-122"/>
              </a:defRPr>
            </a:lvl2pPr>
            <a:lvl3pPr>
              <a:defRPr>
                <a:latin typeface="FangSong" pitchFamily="49" charset="-122"/>
                <a:ea typeface="FangSong" pitchFamily="49" charset="-122"/>
              </a:defRPr>
            </a:lvl3pPr>
            <a:lvl4pPr>
              <a:defRPr>
                <a:latin typeface="FangSong" pitchFamily="49" charset="-122"/>
                <a:ea typeface="FangSong" pitchFamily="49" charset="-122"/>
              </a:defRPr>
            </a:lvl4pPr>
            <a:lvl5pPr>
              <a:defRPr>
                <a:latin typeface="FangSong" pitchFamily="49" charset="-122"/>
                <a:ea typeface="FangSong" pitchFamily="49" charset="-122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mtClean="0">
                <a:latin typeface="FangSong" pitchFamily="49" charset="-122"/>
                <a:ea typeface="FangSong" pitchFamily="49" charset="-122"/>
              </a:defRPr>
            </a:lvl1pPr>
          </a:lstStyle>
          <a:p>
            <a:pPr>
              <a:defRPr/>
            </a:pPr>
            <a:fld id="{EAA757F4-C5A2-4289-9C51-9CBC80290DFD}" type="datetimeFigureOut">
              <a:rPr lang="zh-TW" altLang="en-US"/>
              <a:pPr>
                <a:defRPr/>
              </a:pPr>
              <a:t>2012/12/4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FangSong" pitchFamily="49" charset="-122"/>
                <a:ea typeface="FangSong" pitchFamily="49" charset="-122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mtClean="0">
                <a:latin typeface="FangSong" pitchFamily="49" charset="-122"/>
                <a:ea typeface="FangSong" pitchFamily="49" charset="-122"/>
              </a:defRPr>
            </a:lvl1pPr>
          </a:lstStyle>
          <a:p>
            <a:pPr>
              <a:defRPr/>
            </a:pPr>
            <a:fld id="{6668321E-648C-4C3F-A512-9681523F8B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26" name="Picture 2" descr="C:\Users\winebell\Desktop\sys_1000_1723112_07758.jp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1444625"/>
            <a:ext cx="3968750" cy="396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914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12E36E7-4404-4EDF-BAE1-41EED186E9D6}" type="datetimeFigureOut">
              <a:rPr lang="zh-TW" altLang="en-US"/>
              <a:pPr>
                <a:defRPr/>
              </a:pPr>
              <a:t>2012/12/4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C09B3FF-084D-49DD-8F09-C96CE253AD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39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5E21D49-E3F6-4257-978E-D4DD5835F9AF}" type="datetimeFigureOut">
              <a:rPr lang="zh-TW" altLang="en-US"/>
              <a:pPr>
                <a:defRPr/>
              </a:pPr>
              <a:t>2012/12/4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E3DFC35-A619-4BF1-A10C-347E3762FB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99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85FA95B-1947-4E9C-97EA-CDA7991F7157}" type="datetimeFigureOut">
              <a:rPr lang="zh-TW" altLang="en-US"/>
              <a:pPr>
                <a:defRPr/>
              </a:pPr>
              <a:t>2012/12/4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C229593C-6F9A-4F09-A830-C96A3E4900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95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358F3CA-8DC9-45CB-BAFE-6EC4825F613B}" type="datetimeFigureOut">
              <a:rPr lang="zh-TW" altLang="en-US"/>
              <a:pPr>
                <a:defRPr/>
              </a:pPr>
              <a:t>2012/12/4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BA55123-0E92-4F90-B7D8-1A4DECA61B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4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7BD7A7B-8991-45CB-814C-C78739E381D1}" type="datetimeFigureOut">
              <a:rPr lang="zh-TW" altLang="en-US"/>
              <a:pPr>
                <a:defRPr/>
              </a:pPr>
              <a:t>2012/12/4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73AF126-AEA4-4EC1-A32D-364AD4D53C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192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052B3EC-7ED4-4E87-9014-4E65B8894DAA}" type="datetimeFigureOut">
              <a:rPr lang="zh-TW" altLang="en-US"/>
              <a:pPr>
                <a:defRPr/>
              </a:pPr>
              <a:t>2012/12/4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A5458D1-9E8E-4CD4-A9DA-5D31A91CC4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01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8B146072-237D-4E15-A24C-F106C80FB07B}" type="datetimeFigureOut">
              <a:rPr lang="zh-TW" altLang="en-US"/>
              <a:pPr>
                <a:defRPr/>
              </a:pPr>
              <a:t>2012/12/4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5F0D06E-5BB7-4251-AE7D-96F6B5EDB1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2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47664" y="4437112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FangSong" pitchFamily="49" charset="-122"/>
                <a:ea typeface="FangSong" pitchFamily="49" charset="-122"/>
              </a:rPr>
              <a:t>EXECL</a:t>
            </a:r>
            <a:r>
              <a:rPr lang="zh-TW" alt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FangSong" pitchFamily="49" charset="-122"/>
                <a:ea typeface="FangSong" pitchFamily="49" charset="-122"/>
              </a:rPr>
              <a:t>常用函數之應用</a:t>
            </a:r>
            <a:r>
              <a:rPr lang="en-US" altLang="zh-TW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FangSong" pitchFamily="49" charset="-122"/>
                <a:ea typeface="FangSong" pitchFamily="49" charset="-122"/>
              </a:rPr>
              <a:t>(</a:t>
            </a:r>
            <a:r>
              <a:rPr lang="zh-TW" alt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FangSong" pitchFamily="49" charset="-122"/>
                <a:ea typeface="FangSong" pitchFamily="49" charset="-122"/>
              </a:rPr>
              <a:t>一</a:t>
            </a:r>
            <a:r>
              <a:rPr lang="en-US" altLang="zh-TW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FangSong" pitchFamily="49" charset="-122"/>
                <a:ea typeface="FangSong" pitchFamily="49" charset="-122"/>
              </a:rPr>
              <a:t>)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760640" y="6165304"/>
            <a:ext cx="334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 smtClean="0">
                <a:latin typeface="FangSong" pitchFamily="49" charset="-122"/>
                <a:ea typeface="FangSong" pitchFamily="49" charset="-122"/>
              </a:rPr>
              <a:t>電算中心  薛明政</a:t>
            </a:r>
            <a:endParaRPr lang="en-US" altLang="zh-TW" dirty="0" smtClean="0">
              <a:latin typeface="FangSong" pitchFamily="49" charset="-122"/>
              <a:ea typeface="FangSong" pitchFamily="49" charset="-122"/>
            </a:endParaRPr>
          </a:p>
          <a:p>
            <a:pPr algn="r"/>
            <a:r>
              <a:rPr lang="en-US" altLang="zh-TW" dirty="0" smtClean="0">
                <a:latin typeface="FangSong" pitchFamily="49" charset="-122"/>
                <a:ea typeface="FangSong" pitchFamily="49" charset="-122"/>
              </a:rPr>
              <a:t>2012/12/4</a:t>
            </a:r>
            <a:endParaRPr lang="zh-TW" altLang="en-US" dirty="0">
              <a:latin typeface="FangSong" pitchFamily="49" charset="-122"/>
              <a:ea typeface="FangSong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106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TW" altLang="zh-TW" dirty="0"/>
              <a:t>字串的擷取與</a:t>
            </a:r>
            <a:r>
              <a:rPr lang="zh-TW" altLang="zh-TW" dirty="0" smtClean="0"/>
              <a:t>合併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24537"/>
          </a:xfrm>
        </p:spPr>
        <p:txBody>
          <a:bodyPr/>
          <a:lstStyle/>
          <a:p>
            <a:r>
              <a:rPr lang="en-US" altLang="zh-TW" dirty="0" smtClean="0"/>
              <a:t>LEFT︰</a:t>
            </a:r>
            <a:r>
              <a:rPr lang="zh-TW" altLang="en-US" dirty="0" smtClean="0"/>
              <a:t>傳回字串</a:t>
            </a:r>
            <a:r>
              <a:rPr lang="zh-TW" altLang="en-US" dirty="0"/>
              <a:t>中第一個</a:t>
            </a:r>
            <a:r>
              <a:rPr lang="en-US" altLang="zh-TW" dirty="0"/>
              <a:t>(</a:t>
            </a:r>
            <a:r>
              <a:rPr lang="zh-TW" altLang="en-US" dirty="0"/>
              <a:t>最左邊</a:t>
            </a:r>
            <a:r>
              <a:rPr lang="en-US" altLang="zh-TW" dirty="0"/>
              <a:t>)</a:t>
            </a:r>
            <a:r>
              <a:rPr lang="zh-TW" altLang="en-US" dirty="0" smtClean="0"/>
              <a:t>字元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RIGHT︰</a:t>
            </a:r>
            <a:r>
              <a:rPr lang="zh-TW" altLang="en-US" dirty="0" smtClean="0"/>
              <a:t>自字串最右邊開始選錄</a:t>
            </a:r>
            <a:r>
              <a:rPr lang="zh-TW" altLang="en-US" dirty="0"/>
              <a:t>出指定字元長度的字串</a:t>
            </a:r>
            <a:endParaRPr lang="en-US" altLang="zh-TW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92" y="1844824"/>
            <a:ext cx="52197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92" y="4509120"/>
            <a:ext cx="619125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504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字串的擷取與</a:t>
            </a:r>
            <a:r>
              <a:rPr lang="zh-TW" altLang="zh-TW" dirty="0" smtClean="0"/>
              <a:t>合併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MID︰</a:t>
            </a:r>
            <a:r>
              <a:rPr lang="zh-TW" altLang="en-US" dirty="0" smtClean="0"/>
              <a:t>自</a:t>
            </a:r>
            <a:r>
              <a:rPr lang="zh-TW" altLang="en-US" dirty="0"/>
              <a:t>一字串所指定</a:t>
            </a:r>
            <a:r>
              <a:rPr lang="zh-TW" altLang="en-US" dirty="0" smtClean="0"/>
              <a:t>的位置</a:t>
            </a:r>
            <a:r>
              <a:rPr lang="zh-TW" altLang="en-US" dirty="0"/>
              <a:t>傳回特定數字的字元組。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06" y="2708920"/>
            <a:ext cx="676275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86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字串的擷取與合併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CONCATENATE︰</a:t>
            </a:r>
            <a:r>
              <a:rPr lang="zh-TW" altLang="en-US" dirty="0" smtClean="0"/>
              <a:t>將</a:t>
            </a:r>
            <a:r>
              <a:rPr lang="zh-TW" altLang="en-US" dirty="0"/>
              <a:t>數個</a:t>
            </a:r>
            <a:r>
              <a:rPr lang="zh-TW" altLang="en-US" dirty="0" smtClean="0"/>
              <a:t>文串連</a:t>
            </a:r>
            <a:r>
              <a:rPr lang="zh-TW" altLang="en-US" dirty="0"/>
              <a:t>成一個</a:t>
            </a:r>
            <a:r>
              <a:rPr lang="zh-TW" altLang="en-US" dirty="0" smtClean="0"/>
              <a:t>文串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456247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979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邏輯判斷函數使用</a:t>
            </a:r>
            <a:r>
              <a:rPr lang="en-US" altLang="zh-TW" dirty="0"/>
              <a:t>(</a:t>
            </a:r>
            <a:r>
              <a:rPr lang="en-US" altLang="zh-TW" dirty="0" smtClean="0"/>
              <a:t>IF)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IF︰</a:t>
            </a:r>
            <a:r>
              <a:rPr lang="zh-TW" altLang="en-US" dirty="0" smtClean="0"/>
              <a:t>如果</a:t>
            </a:r>
            <a:r>
              <a:rPr lang="zh-TW" altLang="en-US" dirty="0"/>
              <a:t>指定的情況</a:t>
            </a:r>
            <a:r>
              <a:rPr lang="zh-TW" altLang="en-US" dirty="0" smtClean="0"/>
              <a:t>為真</a:t>
            </a:r>
            <a:r>
              <a:rPr lang="en-US" altLang="zh-TW" dirty="0" smtClean="0"/>
              <a:t>﹐</a:t>
            </a:r>
            <a:r>
              <a:rPr lang="zh-TW" altLang="en-US" dirty="0" smtClean="0"/>
              <a:t>則傳回</a:t>
            </a:r>
            <a:r>
              <a:rPr lang="zh-TW" altLang="en-US" dirty="0"/>
              <a:t>一個值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61531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903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邏輯判斷函數使用</a:t>
            </a:r>
            <a:r>
              <a:rPr lang="en-US" altLang="zh-TW" dirty="0" smtClean="0"/>
              <a:t>(OR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AND)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21"/>
          </a:xfrm>
        </p:spPr>
        <p:txBody>
          <a:bodyPr/>
          <a:lstStyle/>
          <a:p>
            <a:r>
              <a:rPr lang="en-US" altLang="zh-TW" dirty="0" smtClean="0"/>
              <a:t>OR︰</a:t>
            </a:r>
            <a:r>
              <a:rPr lang="zh-TW" altLang="en-US" sz="2800" dirty="0" smtClean="0"/>
              <a:t>所有條件只要有一個成立就會傳回</a:t>
            </a:r>
            <a:r>
              <a:rPr lang="en-US" altLang="zh-TW" sz="2800" dirty="0" smtClean="0"/>
              <a:t>TRUE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AND︰</a:t>
            </a:r>
            <a:r>
              <a:rPr lang="zh-TW" altLang="en-US" dirty="0" smtClean="0"/>
              <a:t>所有條件都要成立才會傳回</a:t>
            </a:r>
            <a:r>
              <a:rPr lang="en-US" altLang="zh-TW" dirty="0" smtClean="0"/>
              <a:t>TRUE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4383647" cy="1861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21088"/>
            <a:ext cx="443865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873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兩數列之比對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IF(COUNTIF(A:A,B1)=0,B1,"")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262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加減乘除取餘數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對兩</a:t>
            </a:r>
            <a:r>
              <a:rPr lang="zh-TW" altLang="en-US" dirty="0" smtClean="0"/>
              <a:t>欄位之數值做加減乘除取餘數</a:t>
            </a:r>
            <a:endParaRPr lang="en-US" altLang="zh-TW" dirty="0" smtClean="0"/>
          </a:p>
          <a:p>
            <a:r>
              <a:rPr lang="zh-TW" altLang="en-US" dirty="0" smtClean="0"/>
              <a:t>加法</a:t>
            </a:r>
            <a:r>
              <a:rPr lang="en-US" altLang="zh-TW" dirty="0" smtClean="0"/>
              <a:t>︰</a:t>
            </a:r>
          </a:p>
          <a:p>
            <a:r>
              <a:rPr lang="zh-TW" altLang="en-US" dirty="0" smtClean="0"/>
              <a:t>減法</a:t>
            </a:r>
            <a:r>
              <a:rPr lang="en-US" altLang="zh-TW" dirty="0" smtClean="0"/>
              <a:t>︰</a:t>
            </a:r>
          </a:p>
          <a:p>
            <a:r>
              <a:rPr lang="zh-TW" altLang="en-US" dirty="0" smtClean="0"/>
              <a:t>乘法</a:t>
            </a:r>
            <a:r>
              <a:rPr lang="en-US" altLang="zh-TW" dirty="0" smtClean="0"/>
              <a:t>︰</a:t>
            </a:r>
          </a:p>
          <a:p>
            <a:r>
              <a:rPr lang="zh-TW" altLang="en-US" dirty="0" smtClean="0"/>
              <a:t>除法</a:t>
            </a:r>
            <a:r>
              <a:rPr lang="en-US" altLang="zh-TW" dirty="0" smtClean="0"/>
              <a:t>︰</a:t>
            </a:r>
          </a:p>
          <a:p>
            <a:r>
              <a:rPr lang="zh-TW" altLang="en-US" dirty="0"/>
              <a:t>取</a:t>
            </a:r>
            <a:r>
              <a:rPr lang="zh-TW" altLang="en-US" dirty="0" smtClean="0"/>
              <a:t>餘數</a:t>
            </a:r>
            <a:r>
              <a:rPr lang="en-US" altLang="zh-TW" dirty="0" smtClean="0"/>
              <a:t>︰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04864"/>
            <a:ext cx="279082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05125"/>
            <a:ext cx="2771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05064"/>
            <a:ext cx="26289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670" y="3487580"/>
            <a:ext cx="26479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653136"/>
            <a:ext cx="3552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848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COUNT</a:t>
            </a:r>
            <a:r>
              <a:rPr lang="zh-TW" altLang="en-US" dirty="0"/>
              <a:t>與</a:t>
            </a:r>
            <a:r>
              <a:rPr lang="en-US" altLang="zh-TW" dirty="0"/>
              <a:t>COUNTIF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6545"/>
          </a:xfrm>
        </p:spPr>
        <p:txBody>
          <a:bodyPr/>
          <a:lstStyle/>
          <a:p>
            <a:r>
              <a:rPr lang="en-US" altLang="zh-TW" sz="2400" dirty="0" smtClean="0"/>
              <a:t>COUNT︰</a:t>
            </a:r>
            <a:r>
              <a:rPr lang="zh-TW" altLang="en-US" sz="2400" dirty="0" smtClean="0"/>
              <a:t>計算範圍內所有個數的數量</a:t>
            </a:r>
            <a:endParaRPr lang="en-US" altLang="zh-TW" sz="2400" dirty="0" smtClean="0"/>
          </a:p>
          <a:p>
            <a:r>
              <a:rPr lang="en-US" altLang="zh-TW" sz="2400" dirty="0" smtClean="0"/>
              <a:t>COUNTIF︰</a:t>
            </a:r>
            <a:r>
              <a:rPr lang="zh-TW" altLang="en-US" sz="2400" dirty="0" smtClean="0"/>
              <a:t>計算範圍內所有符合條件之數量</a:t>
            </a:r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315200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387817"/>
            <a:ext cx="4038253" cy="1494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203988"/>
            <a:ext cx="4104456" cy="129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單箭頭接點 4"/>
          <p:cNvCxnSpPr/>
          <p:nvPr/>
        </p:nvCxnSpPr>
        <p:spPr>
          <a:xfrm flipV="1">
            <a:off x="1547664" y="3789040"/>
            <a:ext cx="1800200" cy="4149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>
            <a:off x="2555776" y="4310109"/>
            <a:ext cx="864096" cy="49413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95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求數值總和及平均值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52529"/>
          </a:xfrm>
        </p:spPr>
        <p:txBody>
          <a:bodyPr/>
          <a:lstStyle/>
          <a:p>
            <a:r>
              <a:rPr lang="en-US" altLang="zh-TW" dirty="0" smtClean="0"/>
              <a:t>SUM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		</a:t>
            </a:r>
          </a:p>
          <a:p>
            <a:r>
              <a:rPr lang="en-US" altLang="zh-TW" dirty="0" smtClean="0"/>
              <a:t>AVERAGE</a:t>
            </a:r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9"/>
            <a:ext cx="5040560" cy="19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39" y="4077073"/>
            <a:ext cx="5222221" cy="198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38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設定</a:t>
            </a:r>
            <a:r>
              <a:rPr lang="zh-TW" altLang="en-US" dirty="0"/>
              <a:t>條件的總和與</a:t>
            </a:r>
            <a:r>
              <a:rPr lang="zh-TW" altLang="en-US" dirty="0" smtClean="0"/>
              <a:t>平均值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SUMIF</a:t>
            </a:r>
          </a:p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716915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46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設定條件的總和與平均值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AVERAGEIF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7213600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63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字串的</a:t>
            </a:r>
            <a:r>
              <a:rPr lang="zh-TW" altLang="zh-TW" dirty="0" smtClean="0"/>
              <a:t>處理</a:t>
            </a:r>
            <a:r>
              <a:rPr lang="zh-TW" altLang="en-US" dirty="0" smtClean="0"/>
              <a:t>（一）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LEN︰</a:t>
            </a:r>
            <a:r>
              <a:rPr lang="zh-TW" altLang="en-US" dirty="0" smtClean="0"/>
              <a:t>計算自串的長度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FIND︰</a:t>
            </a:r>
            <a:r>
              <a:rPr lang="zh-TW" altLang="en-US" dirty="0"/>
              <a:t>在另一個</a:t>
            </a:r>
            <a:r>
              <a:rPr lang="zh-TW" altLang="en-US" dirty="0" smtClean="0"/>
              <a:t>文串</a:t>
            </a:r>
            <a:r>
              <a:rPr lang="zh-TW" altLang="en-US" dirty="0"/>
              <a:t>找到某個</a:t>
            </a:r>
            <a:r>
              <a:rPr lang="zh-TW" altLang="en-US" dirty="0" smtClean="0"/>
              <a:t>文串</a:t>
            </a:r>
            <a:r>
              <a:rPr lang="en-US" altLang="zh-TW" dirty="0" smtClean="0"/>
              <a:t>﹐</a:t>
            </a:r>
            <a:r>
              <a:rPr lang="zh-TW" altLang="en-US" dirty="0" smtClean="0"/>
              <a:t>並回報其位置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16134"/>
            <a:ext cx="61341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95" y="4437112"/>
            <a:ext cx="6956301" cy="1653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51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字串的處理</a:t>
            </a:r>
            <a:r>
              <a:rPr lang="zh-TW" altLang="en-US" dirty="0" smtClean="0"/>
              <a:t>（二）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LOWER︰</a:t>
            </a:r>
            <a:r>
              <a:rPr lang="zh-TW" altLang="en-US" dirty="0" smtClean="0"/>
              <a:t>將文串</a:t>
            </a:r>
            <a:r>
              <a:rPr lang="zh-TW" altLang="en-US" dirty="0"/>
              <a:t>裡</a:t>
            </a:r>
            <a:r>
              <a:rPr lang="zh-TW" altLang="en-US" dirty="0" smtClean="0"/>
              <a:t>的大寫字母</a:t>
            </a:r>
            <a:r>
              <a:rPr lang="zh-TW" altLang="en-US" dirty="0"/>
              <a:t>轉換成</a:t>
            </a:r>
            <a:r>
              <a:rPr lang="zh-TW" altLang="en-US" dirty="0" smtClean="0"/>
              <a:t>小寫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UPPER︰</a:t>
            </a:r>
            <a:r>
              <a:rPr lang="zh-TW" altLang="en-US" dirty="0" smtClean="0"/>
              <a:t>將字串</a:t>
            </a:r>
            <a:r>
              <a:rPr lang="zh-TW" altLang="en-US" dirty="0"/>
              <a:t>裡</a:t>
            </a:r>
            <a:r>
              <a:rPr lang="zh-TW" altLang="en-US" dirty="0" smtClean="0"/>
              <a:t>的小寫字母</a:t>
            </a:r>
            <a:r>
              <a:rPr lang="zh-TW" altLang="en-US" dirty="0"/>
              <a:t>轉換成</a:t>
            </a:r>
            <a:r>
              <a:rPr lang="zh-TW" altLang="en-US" dirty="0" smtClean="0"/>
              <a:t>大寫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71700"/>
            <a:ext cx="50196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22" y="4005064"/>
            <a:ext cx="59436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76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字串的處理</a:t>
            </a:r>
            <a:r>
              <a:rPr lang="zh-TW" altLang="en-US" dirty="0" smtClean="0"/>
              <a:t>（三）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6545"/>
          </a:xfrm>
        </p:spPr>
        <p:txBody>
          <a:bodyPr/>
          <a:lstStyle/>
          <a:p>
            <a:r>
              <a:rPr lang="en-US" altLang="zh-TW" sz="2800" dirty="0" smtClean="0"/>
              <a:t>REPLACE︰</a:t>
            </a:r>
            <a:r>
              <a:rPr lang="zh-TW" altLang="en-US" sz="2800" dirty="0" smtClean="0"/>
              <a:t>使用</a:t>
            </a:r>
            <a:r>
              <a:rPr lang="zh-TW" altLang="en-US" sz="2800" dirty="0"/>
              <a:t>不同</a:t>
            </a:r>
            <a:r>
              <a:rPr lang="zh-TW" altLang="en-US" sz="2800" dirty="0" smtClean="0"/>
              <a:t>的字串</a:t>
            </a:r>
            <a:r>
              <a:rPr lang="zh-TW" altLang="en-US" sz="2800" dirty="0"/>
              <a:t>來</a:t>
            </a:r>
            <a:r>
              <a:rPr lang="zh-TW" altLang="en-US" sz="2800" dirty="0" smtClean="0"/>
              <a:t>取代字串</a:t>
            </a:r>
            <a:r>
              <a:rPr lang="zh-TW" altLang="en-US" sz="2800" dirty="0"/>
              <a:t>的某一</a:t>
            </a:r>
            <a:r>
              <a:rPr lang="zh-TW" altLang="en-US" sz="2800" dirty="0" smtClean="0"/>
              <a:t>部分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altLang="zh-TW" sz="2800" dirty="0" smtClean="0"/>
              <a:t>SUBSTITUTE︰</a:t>
            </a:r>
            <a:r>
              <a:rPr lang="zh-TW" altLang="en-US" sz="2800" dirty="0" smtClean="0"/>
              <a:t>將字串</a:t>
            </a:r>
            <a:r>
              <a:rPr lang="zh-TW" altLang="en-US" sz="2800" dirty="0"/>
              <a:t>中的部分字串以新字串取代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27" y="1556792"/>
            <a:ext cx="70104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27" y="4077072"/>
            <a:ext cx="6919490" cy="206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529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5509</TotalTime>
  <Words>303</Words>
  <Application>Microsoft Office PowerPoint</Application>
  <PresentationFormat>如螢幕大小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PowerPoint 簡報</vt:lpstr>
      <vt:lpstr>加減乘除取餘數</vt:lpstr>
      <vt:lpstr>COUNT與COUNTIF</vt:lpstr>
      <vt:lpstr>求數值總和及平均值</vt:lpstr>
      <vt:lpstr>設定條件的總和與平均值(一)</vt:lpstr>
      <vt:lpstr>設定條件的總和與平均值(二)</vt:lpstr>
      <vt:lpstr>字串的處理（一）</vt:lpstr>
      <vt:lpstr>字串的處理（二）</vt:lpstr>
      <vt:lpstr>字串的處理（三）</vt:lpstr>
      <vt:lpstr>字串的擷取與合併(一)</vt:lpstr>
      <vt:lpstr>字串的擷取與合併(二)</vt:lpstr>
      <vt:lpstr>字串的擷取與合併(三)</vt:lpstr>
      <vt:lpstr>邏輯判斷函數使用(IF)</vt:lpstr>
      <vt:lpstr>邏輯判斷函數使用(OR、AND)</vt:lpstr>
      <vt:lpstr>兩數列之比對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winebell</dc:creator>
  <cp:lastModifiedBy>chang</cp:lastModifiedBy>
  <cp:revision>1047</cp:revision>
  <dcterms:created xsi:type="dcterms:W3CDTF">2011-08-22T06:59:42Z</dcterms:created>
  <dcterms:modified xsi:type="dcterms:W3CDTF">2012-12-03T23:46:30Z</dcterms:modified>
</cp:coreProperties>
</file>